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Playfair Display"/>
      <p:regular r:id="rId39"/>
      <p:bold r:id="rId40"/>
      <p:italic r:id="rId41"/>
      <p:boldItalic r:id="rId42"/>
    </p:embeddedFont>
    <p:embeddedFont>
      <p:font typeface="Montserrat"/>
      <p:regular r:id="rId43"/>
      <p:bold r:id="rId44"/>
      <p:italic r:id="rId45"/>
      <p:boldItalic r:id="rId46"/>
    </p:embeddedFont>
    <p:embeddedFont>
      <p:font typeface="Oswald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fairDisplay-bold.fntdata"/><Relationship Id="rId20" Type="http://schemas.openxmlformats.org/officeDocument/2006/relationships/slide" Target="slides/slide15.xml"/><Relationship Id="rId42" Type="http://schemas.openxmlformats.org/officeDocument/2006/relationships/font" Target="fonts/PlayfairDisplay-boldItalic.fntdata"/><Relationship Id="rId41" Type="http://schemas.openxmlformats.org/officeDocument/2006/relationships/font" Target="fonts/PlayfairDisplay-italic.fntdata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Oswald-bold.fntdata"/><Relationship Id="rId25" Type="http://schemas.openxmlformats.org/officeDocument/2006/relationships/slide" Target="slides/slide20.xml"/><Relationship Id="rId47" Type="http://schemas.openxmlformats.org/officeDocument/2006/relationships/font" Target="fonts/Oswald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PlayfairDisplay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e566530e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e566530e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e5d842b78d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e5d842b78d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Inspired by the inter- and intra- variances in stats.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e5d842b78d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e5d842b78d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Inspired by the inter- and intra- variances in stats.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e5d842b78d_2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e5d842b78d_2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Inspired by the inter- and intra- variances in stats.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e566530e1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e566530e1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Original Feature Space (RGB)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e566530e13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e566530e13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e6135c79f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e6135c79f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Spurious</a:t>
            </a:r>
            <a:r>
              <a:rPr lang="en"/>
              <a:t> Correlation High Risk!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e566530e13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e566530e13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artifacts (like HUDs) are removed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e6135c79f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e6135c79f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artifacts (like HUDs) are removed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e5d842b78d_2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e5d842b78d_2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e5d842b78d_2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e5d842b78d_2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e566530e13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e566530e13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e566530e13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e566530e13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e5d842b78d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e5d842b78d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e5d842b78d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e5d842b78d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e5d842b78d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e5d842b78d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e6135c79f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e6135c79f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e5d842b78d_2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e5d842b78d_2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e6135c79f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e6135c79f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e5d842b78d_2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e5d842b78d_2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We find that SMOS retains the best DG performance when it </a:t>
            </a:r>
            <a:r>
              <a:rPr lang="en" sz="1000">
                <a:solidFill>
                  <a:schemeClr val="dk1"/>
                </a:solidFill>
              </a:rPr>
              <a:t>utilizes</a:t>
            </a:r>
            <a:r>
              <a:rPr lang="en" sz="1000">
                <a:solidFill>
                  <a:schemeClr val="dk1"/>
                </a:solidFill>
              </a:rPr>
              <a:t> SMD’s unique stylistic domain shifts and scene labels. In contrast, we see that training the precursor model with ImageNet1K-like image styles (Places365) or less </a:t>
            </a:r>
            <a:r>
              <a:rPr lang="en" sz="1000">
                <a:solidFill>
                  <a:schemeClr val="dk1"/>
                </a:solidFill>
              </a:rPr>
              <a:t>consistent</a:t>
            </a:r>
            <a:r>
              <a:rPr lang="en" sz="1000">
                <a:solidFill>
                  <a:schemeClr val="dk1"/>
                </a:solidFill>
              </a:rPr>
              <a:t> stylistic domains (DomainNet) leads to lower </a:t>
            </a:r>
            <a:r>
              <a:rPr lang="en" sz="1000">
                <a:solidFill>
                  <a:schemeClr val="dk1"/>
                </a:solidFill>
              </a:rPr>
              <a:t>improvements</a:t>
            </a:r>
            <a:r>
              <a:rPr lang="en" sz="1000">
                <a:solidFill>
                  <a:schemeClr val="dk1"/>
                </a:solidFill>
              </a:rPr>
              <a:t>, if not worse performance, than the baseline methods.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e6135c79f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e6135c79f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We find that SMOS retains the best DG performance when it utilizes SMD’s unique stylistic domain shifts and scene labels. In contrast, we see that training the precursor model with ImageNet1K-like image styles (Places365) or less consistent stylistic domains (DomainNet) leads to lower improvements, if not worse performance, than the baseline methods.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e6135c79f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e6135c79f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We find that SMOS retains the best DG performance when it utilizes SMD’s unique stylistic domain shifts and scene labels. In contrast, we see that training the precursor model with ImageNet1K-like image styles (Places365) or less consistent stylistic domains (DomainNet) leads to lower improvements, if not worse performance, than the baseline methods.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e566530e13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e566530e13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e5d842b78d_2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e5d842b78d_2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We find that SMOS retains the best DG performance when it utilizes SMD’s unique stylistic domain shifts and scene labels. In contrast, we see that training the precursor model with ImageNet1K-like image styles (Places365) or less consistent stylistic domains (DomainNet) leads to lower improvements, if not worse performance, than the baseline methods. 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e5d842b78d_2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e5d842b78d_2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e566530e13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e566530e13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e566530e1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e566530e1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e566530e13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e566530e13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e6135c79f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e6135c79f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e6135c79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e6135c79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e566530e13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e566530e1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566530e13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566530e13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566530e13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e566530e13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yluo97@asu.edu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hyperlink" Target="https://arxiv.org/abs/2405.15961" TargetMode="External"/><Relationship Id="rId6" Type="http://schemas.openxmlformats.org/officeDocument/2006/relationships/hyperlink" Target="https://github.com/fpsluozi/SMD-SMOS" TargetMode="External"/><Relationship Id="rId7" Type="http://schemas.openxmlformats.org/officeDocument/2006/relationships/hyperlink" Target="mailto:yluo97@asu.edu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www.nintendo.co.jp/networkservice_guideline/en/index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625500" y="1407500"/>
            <a:ext cx="7893000" cy="19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Grounding Stylistic Domain Generalization </a:t>
            </a:r>
            <a:r>
              <a:rPr lang="en" sz="2400"/>
              <a:t>with Quantitative Domain Shift Measures and Synthetic Scene Images</a:t>
            </a:r>
            <a:endParaRPr sz="2400"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25375" y="3456350"/>
            <a:ext cx="4910100" cy="145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CC0000"/>
                </a:highlight>
              </a:rPr>
              <a:t>Yiran Luo</a:t>
            </a:r>
            <a:r>
              <a:rPr baseline="30000" lang="en">
                <a:highlight>
                  <a:srgbClr val="CC0000"/>
                </a:highlight>
              </a:rPr>
              <a:t>1</a:t>
            </a:r>
            <a:r>
              <a:rPr lang="en"/>
              <a:t>, Joshua Feinglass</a:t>
            </a:r>
            <a:r>
              <a:rPr baseline="30000" lang="en"/>
              <a:t>1</a:t>
            </a:r>
            <a:r>
              <a:rPr lang="en"/>
              <a:t>, Tejas Gokhale</a:t>
            </a:r>
            <a:r>
              <a:rPr baseline="30000" lang="en"/>
              <a:t>2</a:t>
            </a:r>
            <a:r>
              <a:rPr lang="en"/>
              <a:t>, Kuan-Cheng Lee</a:t>
            </a:r>
            <a:r>
              <a:rPr baseline="30000" lang="en"/>
              <a:t>1</a:t>
            </a:r>
            <a:r>
              <a:rPr lang="en"/>
              <a:t>, Chitta Baral</a:t>
            </a:r>
            <a:r>
              <a:rPr baseline="30000" lang="en"/>
              <a:t>1</a:t>
            </a:r>
            <a:r>
              <a:rPr lang="en"/>
              <a:t>, Yezhou Yang</a:t>
            </a:r>
            <a:r>
              <a:rPr baseline="30000" lang="en"/>
              <a:t>1</a:t>
            </a:r>
            <a:endParaRPr baseline="3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CC0000"/>
                </a:highlight>
                <a:uFill>
                  <a:noFill/>
                </a:uFill>
                <a:hlinkClick r:id="rId3"/>
              </a:rPr>
              <a:t>yluo97@asu.edu</a:t>
            </a:r>
            <a:endParaRPr>
              <a:highlight>
                <a:srgbClr val="CC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3rd VDU Workshop @ CVPR 2024</a:t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9494" y="621525"/>
            <a:ext cx="3360282" cy="83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500" y="621523"/>
            <a:ext cx="2004001" cy="8363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/>
          <p:nvPr/>
        </p:nvSpPr>
        <p:spPr>
          <a:xfrm>
            <a:off x="5910300" y="621525"/>
            <a:ext cx="2608200" cy="931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32901" y="790437"/>
            <a:ext cx="2162975" cy="498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/>
        </p:nvSpPr>
        <p:spPr>
          <a:xfrm>
            <a:off x="2687775" y="621525"/>
            <a:ext cx="33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5863150" y="621525"/>
            <a:ext cx="33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IDD and ICV for DG Benchmark Datasets 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234050"/>
            <a:ext cx="46395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/>
              <a:t>Inter-Domain Dissimilarity</a:t>
            </a:r>
            <a:r>
              <a:rPr b="1" lang="en"/>
              <a:t> </a:t>
            </a:r>
            <a:r>
              <a:rPr lang="en"/>
              <a:t>between two domains</a:t>
            </a:r>
            <a:endParaRPr/>
          </a:p>
        </p:txBody>
      </p:sp>
      <p:sp>
        <p:nvSpPr>
          <p:cNvPr id="139" name="Google Shape;139;p22"/>
          <p:cNvSpPr txBox="1"/>
          <p:nvPr>
            <p:ph idx="2" type="body"/>
          </p:nvPr>
        </p:nvSpPr>
        <p:spPr>
          <a:xfrm>
            <a:off x="4832400" y="1234050"/>
            <a:ext cx="4311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/>
              <a:t>Intra-Class Variation</a:t>
            </a:r>
            <a:r>
              <a:rPr b="1" lang="en"/>
              <a:t> </a:t>
            </a:r>
            <a:r>
              <a:rPr lang="en"/>
              <a:t>regarding a </a:t>
            </a:r>
            <a:r>
              <a:rPr lang="en"/>
              <a:t>single</a:t>
            </a:r>
            <a:r>
              <a:rPr lang="en"/>
              <a:t> domain</a:t>
            </a:r>
            <a:endParaRPr/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697746"/>
            <a:ext cx="3999900" cy="545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1101" y="1575550"/>
            <a:ext cx="3241900" cy="831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p22"/>
          <p:cNvGrpSpPr/>
          <p:nvPr/>
        </p:nvGrpSpPr>
        <p:grpSpPr>
          <a:xfrm>
            <a:off x="2557861" y="2331200"/>
            <a:ext cx="4028289" cy="545150"/>
            <a:chOff x="2914073" y="2423675"/>
            <a:chExt cx="4028289" cy="545150"/>
          </a:xfrm>
        </p:grpSpPr>
        <p:pic>
          <p:nvPicPr>
            <p:cNvPr id="143" name="Google Shape;143;p22"/>
            <p:cNvPicPr preferRelativeResize="0"/>
            <p:nvPr/>
          </p:nvPicPr>
          <p:blipFill rotWithShape="1">
            <a:blip r:embed="rId3">
              <a:alphaModFix/>
            </a:blip>
            <a:srcRect b="0" l="52292" r="34504" t="0"/>
            <a:stretch/>
          </p:blipFill>
          <p:spPr>
            <a:xfrm>
              <a:off x="2914073" y="2423675"/>
              <a:ext cx="528125" cy="545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4" name="Google Shape;144;p22"/>
            <p:cNvSpPr txBox="1"/>
            <p:nvPr/>
          </p:nvSpPr>
          <p:spPr>
            <a:xfrm>
              <a:off x="3489363" y="2465400"/>
              <a:ext cx="34530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- Jensen-Shannon Divergence</a:t>
              </a:r>
              <a:endPara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IDD and ICV for DG Benchmark Datasets 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697746"/>
            <a:ext cx="3999900" cy="545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1101" y="1575550"/>
            <a:ext cx="3241900" cy="831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" name="Google Shape;152;p23"/>
          <p:cNvGrpSpPr/>
          <p:nvPr/>
        </p:nvGrpSpPr>
        <p:grpSpPr>
          <a:xfrm>
            <a:off x="2557861" y="2331200"/>
            <a:ext cx="4028289" cy="545150"/>
            <a:chOff x="2914073" y="2423675"/>
            <a:chExt cx="4028289" cy="545150"/>
          </a:xfrm>
        </p:grpSpPr>
        <p:pic>
          <p:nvPicPr>
            <p:cNvPr id="153" name="Google Shape;153;p23"/>
            <p:cNvPicPr preferRelativeResize="0"/>
            <p:nvPr/>
          </p:nvPicPr>
          <p:blipFill rotWithShape="1">
            <a:blip r:embed="rId3">
              <a:alphaModFix/>
            </a:blip>
            <a:srcRect b="0" l="52292" r="34504" t="0"/>
            <a:stretch/>
          </p:blipFill>
          <p:spPr>
            <a:xfrm>
              <a:off x="2914073" y="2423675"/>
              <a:ext cx="528125" cy="545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23"/>
            <p:cNvSpPr txBox="1"/>
            <p:nvPr/>
          </p:nvSpPr>
          <p:spPr>
            <a:xfrm>
              <a:off x="3489363" y="2465400"/>
              <a:ext cx="34530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- Jensen-Shannon Divergence</a:t>
              </a:r>
              <a:endPara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68561" r="18948" t="0"/>
          <a:stretch/>
        </p:blipFill>
        <p:spPr>
          <a:xfrm>
            <a:off x="396075" y="2922925"/>
            <a:ext cx="499575" cy="54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/>
        </p:nvSpPr>
        <p:spPr>
          <a:xfrm>
            <a:off x="993875" y="2964650"/>
            <a:ext cx="3453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Feature distribution of images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 domain D1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57" name="Google Shape;157;p23"/>
          <p:cNvPicPr preferRelativeResize="0"/>
          <p:nvPr/>
        </p:nvPicPr>
        <p:blipFill rotWithShape="1">
          <a:blip r:embed="rId3">
            <a:alphaModFix/>
          </a:blip>
          <a:srcRect b="0" l="83527" r="3712" t="0"/>
          <a:stretch/>
        </p:blipFill>
        <p:spPr>
          <a:xfrm>
            <a:off x="396075" y="3657700"/>
            <a:ext cx="499575" cy="54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/>
        </p:nvSpPr>
        <p:spPr>
          <a:xfrm>
            <a:off x="993875" y="3710050"/>
            <a:ext cx="3453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Feature distribution of images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 domain D2, or pre-training data </a:t>
            </a:r>
            <a:r>
              <a:rPr b="1"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i.e. ImageNet1K 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311700" y="1234050"/>
            <a:ext cx="4639500" cy="22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/>
              <a:t>Inter-Domain Dissimilarity</a:t>
            </a:r>
            <a:r>
              <a:rPr b="1" lang="en"/>
              <a:t> </a:t>
            </a:r>
            <a:r>
              <a:rPr lang="en"/>
              <a:t>between two domains</a:t>
            </a:r>
            <a:endParaRPr/>
          </a:p>
        </p:txBody>
      </p:sp>
      <p:sp>
        <p:nvSpPr>
          <p:cNvPr id="160" name="Google Shape;160;p23"/>
          <p:cNvSpPr txBox="1"/>
          <p:nvPr>
            <p:ph idx="2" type="body"/>
          </p:nvPr>
        </p:nvSpPr>
        <p:spPr>
          <a:xfrm>
            <a:off x="4832400" y="1234050"/>
            <a:ext cx="4311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/>
              <a:t>Intra-Class Variation</a:t>
            </a:r>
            <a:r>
              <a:rPr b="1" lang="en"/>
              <a:t> </a:t>
            </a:r>
            <a:r>
              <a:rPr lang="en"/>
              <a:t>regarding a single domain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IDD and ICV for DG Benchmark Datasets </a:t>
            </a:r>
            <a:endParaRPr/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697746"/>
            <a:ext cx="3999900" cy="545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1101" y="1575550"/>
            <a:ext cx="3241900" cy="831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24"/>
          <p:cNvGrpSpPr/>
          <p:nvPr/>
        </p:nvGrpSpPr>
        <p:grpSpPr>
          <a:xfrm>
            <a:off x="2557861" y="2331200"/>
            <a:ext cx="4028289" cy="545150"/>
            <a:chOff x="2914073" y="2423675"/>
            <a:chExt cx="4028289" cy="545150"/>
          </a:xfrm>
        </p:grpSpPr>
        <p:pic>
          <p:nvPicPr>
            <p:cNvPr id="169" name="Google Shape;169;p24"/>
            <p:cNvPicPr preferRelativeResize="0"/>
            <p:nvPr/>
          </p:nvPicPr>
          <p:blipFill rotWithShape="1">
            <a:blip r:embed="rId3">
              <a:alphaModFix/>
            </a:blip>
            <a:srcRect b="0" l="52292" r="34504" t="0"/>
            <a:stretch/>
          </p:blipFill>
          <p:spPr>
            <a:xfrm>
              <a:off x="2914073" y="2423675"/>
              <a:ext cx="528125" cy="545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24"/>
            <p:cNvSpPr txBox="1"/>
            <p:nvPr/>
          </p:nvSpPr>
          <p:spPr>
            <a:xfrm>
              <a:off x="3489363" y="2465400"/>
              <a:ext cx="34530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- Jensen-Shannon Divergence</a:t>
              </a:r>
              <a:endPara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pic>
        <p:nvPicPr>
          <p:cNvPr id="171" name="Google Shape;171;p24"/>
          <p:cNvPicPr preferRelativeResize="0"/>
          <p:nvPr/>
        </p:nvPicPr>
        <p:blipFill rotWithShape="1">
          <a:blip r:embed="rId3">
            <a:alphaModFix/>
          </a:blip>
          <a:srcRect b="0" l="68561" r="18948" t="0"/>
          <a:stretch/>
        </p:blipFill>
        <p:spPr>
          <a:xfrm>
            <a:off x="396075" y="2922925"/>
            <a:ext cx="499575" cy="54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 txBox="1"/>
          <p:nvPr/>
        </p:nvSpPr>
        <p:spPr>
          <a:xfrm>
            <a:off x="993875" y="2964650"/>
            <a:ext cx="3453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Feature distribution of images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 domain D1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73" name="Google Shape;173;p24"/>
          <p:cNvPicPr preferRelativeResize="0"/>
          <p:nvPr/>
        </p:nvPicPr>
        <p:blipFill rotWithShape="1">
          <a:blip r:embed="rId3">
            <a:alphaModFix/>
          </a:blip>
          <a:srcRect b="0" l="83527" r="3712" t="0"/>
          <a:stretch/>
        </p:blipFill>
        <p:spPr>
          <a:xfrm>
            <a:off x="396075" y="3657700"/>
            <a:ext cx="499575" cy="54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 txBox="1"/>
          <p:nvPr/>
        </p:nvSpPr>
        <p:spPr>
          <a:xfrm>
            <a:off x="993875" y="3710050"/>
            <a:ext cx="3453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Feature distribution of images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</a:t>
            </a: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 domain D2,</a:t>
            </a: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or pre-training data </a:t>
            </a:r>
            <a:r>
              <a:rPr b="1"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i.e. ImageNet1K </a:t>
            </a:r>
            <a:endParaRPr b="1"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75" name="Google Shape;175;p24"/>
          <p:cNvPicPr preferRelativeResize="0"/>
          <p:nvPr/>
        </p:nvPicPr>
        <p:blipFill rotWithShape="1">
          <a:blip r:embed="rId4">
            <a:alphaModFix/>
          </a:blip>
          <a:srcRect b="11112" l="38815" r="53040" t="54717"/>
          <a:stretch/>
        </p:blipFill>
        <p:spPr>
          <a:xfrm>
            <a:off x="4903950" y="3053475"/>
            <a:ext cx="264050" cy="2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4"/>
          <p:cNvSpPr txBox="1"/>
          <p:nvPr/>
        </p:nvSpPr>
        <p:spPr>
          <a:xfrm>
            <a:off x="5261700" y="2964650"/>
            <a:ext cx="34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# of classes of domain D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77" name="Google Shape;177;p24"/>
          <p:cNvPicPr preferRelativeResize="0"/>
          <p:nvPr/>
        </p:nvPicPr>
        <p:blipFill rotWithShape="1">
          <a:blip r:embed="rId4">
            <a:alphaModFix/>
          </a:blip>
          <a:srcRect b="0" l="76214" r="3713" t="0"/>
          <a:stretch/>
        </p:blipFill>
        <p:spPr>
          <a:xfrm>
            <a:off x="4903950" y="3514650"/>
            <a:ext cx="650725" cy="83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/>
        </p:nvSpPr>
        <p:spPr>
          <a:xfrm>
            <a:off x="5554675" y="3657700"/>
            <a:ext cx="3453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Feature distributions of two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randomly split* equal halves of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images belonging to the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same class </a:t>
            </a:r>
            <a:r>
              <a:rPr i="1"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</a:t>
            </a: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 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311700" y="1234050"/>
            <a:ext cx="4639500" cy="20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/>
              <a:t>Inter-Domain Dissimilarity</a:t>
            </a:r>
            <a:r>
              <a:rPr b="1" lang="en"/>
              <a:t> </a:t>
            </a:r>
            <a:r>
              <a:rPr lang="en"/>
              <a:t>between two domains</a:t>
            </a:r>
            <a:endParaRPr/>
          </a:p>
        </p:txBody>
      </p:sp>
      <p:sp>
        <p:nvSpPr>
          <p:cNvPr id="180" name="Google Shape;180;p24"/>
          <p:cNvSpPr txBox="1"/>
          <p:nvPr>
            <p:ph idx="2" type="body"/>
          </p:nvPr>
        </p:nvSpPr>
        <p:spPr>
          <a:xfrm>
            <a:off x="4832400" y="1234050"/>
            <a:ext cx="4311600" cy="17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/>
              <a:t>Intra-Class Variation</a:t>
            </a:r>
            <a:r>
              <a:rPr b="1" lang="en"/>
              <a:t> </a:t>
            </a:r>
            <a:r>
              <a:rPr lang="en"/>
              <a:t>regarding a single domain</a:t>
            </a:r>
            <a:endParaRPr/>
          </a:p>
        </p:txBody>
      </p:sp>
      <p:sp>
        <p:nvSpPr>
          <p:cNvPr id="181" name="Google Shape;181;p24"/>
          <p:cNvSpPr txBox="1"/>
          <p:nvPr/>
        </p:nvSpPr>
        <p:spPr>
          <a:xfrm>
            <a:off x="4832400" y="4847400"/>
            <a:ext cx="415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*We report all ICVs over the avg. of 3 random trials.</a:t>
            </a:r>
            <a:endParaRPr b="1" sz="11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IDD-ICV Scale of DG Benchmarks' Domains</a:t>
            </a:r>
            <a:r>
              <a:rPr lang="en"/>
              <a:t>*</a:t>
            </a:r>
            <a:endParaRPr/>
          </a:p>
        </p:txBody>
      </p:sp>
      <p:grpSp>
        <p:nvGrpSpPr>
          <p:cNvPr id="187" name="Google Shape;187;p25"/>
          <p:cNvGrpSpPr/>
          <p:nvPr/>
        </p:nvGrpSpPr>
        <p:grpSpPr>
          <a:xfrm>
            <a:off x="0" y="1017725"/>
            <a:ext cx="6311708" cy="3909426"/>
            <a:chOff x="311700" y="1234075"/>
            <a:chExt cx="6311708" cy="3909426"/>
          </a:xfrm>
        </p:grpSpPr>
        <p:pic>
          <p:nvPicPr>
            <p:cNvPr id="188" name="Google Shape;188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1700" y="1234075"/>
              <a:ext cx="6311708" cy="39094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9" name="Google Shape;189;p25"/>
            <p:cNvSpPr/>
            <p:nvPr/>
          </p:nvSpPr>
          <p:spPr>
            <a:xfrm>
              <a:off x="1094550" y="3141575"/>
              <a:ext cx="1253100" cy="1203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4789575" y="1472550"/>
              <a:ext cx="1253100" cy="19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sp>
        <p:nvSpPr>
          <p:cNvPr id="191" name="Google Shape;191;p25"/>
          <p:cNvSpPr txBox="1"/>
          <p:nvPr>
            <p:ph idx="1" type="body"/>
          </p:nvPr>
        </p:nvSpPr>
        <p:spPr>
          <a:xfrm>
            <a:off x="5999075" y="1234075"/>
            <a:ext cx="28332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Domains of similar styles appear close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IDD of ImageNet1K against itself is 0.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outcasting test domains, e.g. Sketch of PACS, are more abstract in style and are shown to be challenging.</a:t>
            </a:r>
            <a:endParaRPr/>
          </a:p>
        </p:txBody>
      </p:sp>
      <p:sp>
        <p:nvSpPr>
          <p:cNvPr id="192" name="Google Shape;192;p25"/>
          <p:cNvSpPr txBox="1"/>
          <p:nvPr/>
        </p:nvSpPr>
        <p:spPr>
          <a:xfrm>
            <a:off x="0" y="4785225"/>
            <a:ext cx="914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* 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 study the 5 benchmarks used in DomainBed</a:t>
            </a:r>
            <a:r>
              <a:rPr baseline="30000"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7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    7.  In Search of Lost Domain Generalization. 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Gulrajani and Lopez-Paz. 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arXiv:2007.01434 2020.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2CC"/>
                </a:highlight>
              </a:rPr>
              <a:t>Part 2.</a:t>
            </a:r>
            <a:r>
              <a:rPr lang="en"/>
              <a:t> The Synthetic Scene Dataset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Biased Edge in Style</a:t>
            </a:r>
            <a:endParaRPr/>
          </a:p>
        </p:txBody>
      </p:sp>
      <p:grpSp>
        <p:nvGrpSpPr>
          <p:cNvPr id="203" name="Google Shape;203;p27"/>
          <p:cNvGrpSpPr/>
          <p:nvPr/>
        </p:nvGrpSpPr>
        <p:grpSpPr>
          <a:xfrm>
            <a:off x="0" y="1017725"/>
            <a:ext cx="6311708" cy="3909426"/>
            <a:chOff x="311700" y="1234075"/>
            <a:chExt cx="6311708" cy="3909426"/>
          </a:xfrm>
        </p:grpSpPr>
        <p:pic>
          <p:nvPicPr>
            <p:cNvPr id="204" name="Google Shape;204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1700" y="1234075"/>
              <a:ext cx="6311708" cy="39094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27"/>
            <p:cNvSpPr/>
            <p:nvPr/>
          </p:nvSpPr>
          <p:spPr>
            <a:xfrm>
              <a:off x="1094550" y="3141575"/>
              <a:ext cx="1253100" cy="1203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4789575" y="1472550"/>
              <a:ext cx="1253100" cy="19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SuperMarioDomains (SMD)</a:t>
            </a:r>
            <a:endParaRPr/>
          </a:p>
        </p:txBody>
      </p:sp>
      <p:pic>
        <p:nvPicPr>
          <p:cNvPr id="212" name="Google Shape;2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34075"/>
            <a:ext cx="5548505" cy="390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SuperMarioDomains (SMD)</a:t>
            </a:r>
            <a:endParaRPr/>
          </a:p>
        </p:txBody>
      </p:sp>
      <p:sp>
        <p:nvSpPr>
          <p:cNvPr id="218" name="Google Shape;218;p29"/>
          <p:cNvSpPr txBox="1"/>
          <p:nvPr>
            <p:ph idx="1" type="body"/>
          </p:nvPr>
        </p:nvSpPr>
        <p:spPr>
          <a:xfrm>
            <a:off x="5818750" y="1234075"/>
            <a:ext cx="33255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82K image examples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Rows: 4 distinct classes of in-game scenes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Columns: 4 domains of video game graphic styles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Selected over frames of actual gameplay footages from user-generated Let's Play videos</a:t>
            </a:r>
            <a:endParaRPr/>
          </a:p>
        </p:txBody>
      </p:sp>
      <p:pic>
        <p:nvPicPr>
          <p:cNvPr id="219" name="Google Shape;21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34075"/>
            <a:ext cx="5548505" cy="390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SuperMarioDomains over the IDD-ICV Scale</a:t>
            </a:r>
            <a:endParaRPr/>
          </a:p>
        </p:txBody>
      </p:sp>
      <p:pic>
        <p:nvPicPr>
          <p:cNvPr id="225" name="Google Shape;22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6311708" cy="3909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" name="Google Shape;226;p30"/>
          <p:cNvGrpSpPr/>
          <p:nvPr/>
        </p:nvGrpSpPr>
        <p:grpSpPr>
          <a:xfrm>
            <a:off x="0" y="1017725"/>
            <a:ext cx="6311708" cy="3909426"/>
            <a:chOff x="311700" y="1234075"/>
            <a:chExt cx="6311708" cy="3909426"/>
          </a:xfrm>
        </p:grpSpPr>
        <p:pic>
          <p:nvPicPr>
            <p:cNvPr id="227" name="Google Shape;227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1700" y="1234075"/>
              <a:ext cx="6311708" cy="39094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8" name="Google Shape;228;p30"/>
            <p:cNvSpPr/>
            <p:nvPr/>
          </p:nvSpPr>
          <p:spPr>
            <a:xfrm>
              <a:off x="1094550" y="3141575"/>
              <a:ext cx="1253100" cy="1203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29" name="Google Shape;229;p30"/>
            <p:cNvSpPr/>
            <p:nvPr/>
          </p:nvSpPr>
          <p:spPr>
            <a:xfrm>
              <a:off x="4789575" y="1472550"/>
              <a:ext cx="1253100" cy="19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SuperMarioDomains </a:t>
            </a:r>
            <a:r>
              <a:rPr lang="en"/>
              <a:t>over</a:t>
            </a:r>
            <a:r>
              <a:rPr lang="en"/>
              <a:t> the </a:t>
            </a:r>
            <a:r>
              <a:rPr lang="en"/>
              <a:t>IDD-ICV Scale</a:t>
            </a:r>
            <a:endParaRPr/>
          </a:p>
        </p:txBody>
      </p:sp>
      <p:pic>
        <p:nvPicPr>
          <p:cNvPr id="235" name="Google Shape;2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6311708" cy="3909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1"/>
          <p:cNvSpPr txBox="1"/>
          <p:nvPr>
            <p:ph idx="1" type="body"/>
          </p:nvPr>
        </p:nvSpPr>
        <p:spPr>
          <a:xfrm>
            <a:off x="5999075" y="1234075"/>
            <a:ext cx="3144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Domains of SMD are designed to </a:t>
            </a:r>
            <a:r>
              <a:rPr i="1" lang="en"/>
              <a:t>counterbalance</a:t>
            </a:r>
            <a:r>
              <a:rPr lang="en"/>
              <a:t> the stylistic bias introduced by ImageNet1K.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Low in ICV and high in IDD</a:t>
            </a:r>
            <a:endParaRPr/>
          </a:p>
        </p:txBody>
      </p:sp>
      <p:sp>
        <p:nvSpPr>
          <p:cNvPr id="237" name="Google Shape;237;p31"/>
          <p:cNvSpPr/>
          <p:nvPr/>
        </p:nvSpPr>
        <p:spPr>
          <a:xfrm rot="677974">
            <a:off x="1395820" y="2472373"/>
            <a:ext cx="650713" cy="707312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Generalization (DG), as in PACS</a:t>
            </a:r>
            <a:r>
              <a:rPr baseline="30000" lang="en"/>
              <a:t>1</a:t>
            </a:r>
            <a:r>
              <a:rPr lang="en"/>
              <a:t> 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3">
            <a:alphaModFix/>
          </a:blip>
          <a:srcRect b="42420" l="0" r="0" t="12248"/>
          <a:stretch/>
        </p:blipFill>
        <p:spPr>
          <a:xfrm>
            <a:off x="1338050" y="1270887"/>
            <a:ext cx="6467876" cy="1073563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11700" y="2606850"/>
            <a:ext cx="8520600" cy="25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well can </a:t>
            </a:r>
            <a:r>
              <a:rPr b="1" lang="en"/>
              <a:t>an image classification model</a:t>
            </a:r>
            <a:endParaRPr b="1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which is only</a:t>
            </a:r>
            <a:r>
              <a:rPr lang="en"/>
              <a:t> trained with </a:t>
            </a:r>
            <a:r>
              <a:rPr lang="en" u="sng"/>
              <a:t>horses</a:t>
            </a:r>
            <a:r>
              <a:rPr lang="en"/>
              <a:t> rendered in styles (domains) such as 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4CCCC"/>
                </a:highlight>
              </a:rPr>
              <a:t>realistic photos</a:t>
            </a:r>
            <a:r>
              <a:rPr lang="en"/>
              <a:t>, </a:t>
            </a:r>
            <a:r>
              <a:rPr lang="en">
                <a:highlight>
                  <a:srgbClr val="FFF2CC"/>
                </a:highlight>
              </a:rPr>
              <a:t>art paintings</a:t>
            </a:r>
            <a:r>
              <a:rPr lang="en"/>
              <a:t>, </a:t>
            </a:r>
            <a:r>
              <a:rPr lang="en">
                <a:highlight>
                  <a:srgbClr val="D9EAD3"/>
                </a:highlight>
              </a:rPr>
              <a:t>and cartoons</a:t>
            </a:r>
            <a:endParaRPr>
              <a:highlight>
                <a:srgbClr val="D9EAD3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… still recognize </a:t>
            </a:r>
            <a:r>
              <a:rPr lang="en" u="sng"/>
              <a:t>horses</a:t>
            </a:r>
            <a:r>
              <a:rPr lang="en"/>
              <a:t> in the never-seen style of </a:t>
            </a:r>
            <a:r>
              <a:rPr lang="en">
                <a:highlight>
                  <a:srgbClr val="C9DAF8"/>
                </a:highlight>
              </a:rPr>
              <a:t>hand sketches</a:t>
            </a:r>
            <a:r>
              <a:rPr lang="en"/>
              <a:t>?</a:t>
            </a: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0" y="4805050"/>
            <a:ext cx="914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1. 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Deeper, broader and artier domain generalization.  Li, et al. ICCV 2017.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1442275" y="2334625"/>
            <a:ext cx="3888600" cy="196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2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C9DAF8"/>
                </a:highlight>
              </a:rPr>
              <a:t>Part 3.</a:t>
            </a:r>
            <a:r>
              <a:rPr lang="en"/>
              <a:t> The DG Method Grounded by a Precursor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SMOS Pipeline - Grounding DG with SMD-trained Precursor</a:t>
            </a:r>
            <a:endParaRPr/>
          </a:p>
        </p:txBody>
      </p:sp>
      <p:sp>
        <p:nvSpPr>
          <p:cNvPr id="248" name="Google Shape;248;p33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</a:t>
            </a:r>
            <a:r>
              <a:rPr lang="en"/>
              <a:t>cene-grounded </a:t>
            </a:r>
            <a:r>
              <a:rPr b="1" lang="en"/>
              <a:t>M</a:t>
            </a:r>
            <a:r>
              <a:rPr lang="en"/>
              <a:t>inimal d</a:t>
            </a:r>
            <a:r>
              <a:rPr b="1" lang="en"/>
              <a:t>O</a:t>
            </a:r>
            <a:r>
              <a:rPr lang="en"/>
              <a:t>main </a:t>
            </a:r>
            <a:r>
              <a:rPr b="1" lang="en"/>
              <a:t>S</a:t>
            </a:r>
            <a:r>
              <a:rPr lang="en"/>
              <a:t>hift</a:t>
            </a:r>
            <a:endParaRPr/>
          </a:p>
        </p:txBody>
      </p:sp>
      <p:sp>
        <p:nvSpPr>
          <p:cNvPr id="249" name="Google Shape;249;p33"/>
          <p:cNvSpPr txBox="1"/>
          <p:nvPr>
            <p:ph idx="2" type="body"/>
          </p:nvPr>
        </p:nvSpPr>
        <p:spPr>
          <a:xfrm>
            <a:off x="5798150" y="1669050"/>
            <a:ext cx="2985300" cy="28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Training loss of SMOS:</a:t>
            </a:r>
            <a:endParaRPr/>
          </a:p>
        </p:txBody>
      </p:sp>
      <p:pic>
        <p:nvPicPr>
          <p:cNvPr id="250" name="Google Shape;2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11024"/>
            <a:ext cx="5535324" cy="258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3"/>
          <p:cNvPicPr preferRelativeResize="0"/>
          <p:nvPr/>
        </p:nvPicPr>
        <p:blipFill rotWithShape="1">
          <a:blip r:embed="rId4">
            <a:alphaModFix/>
          </a:blip>
          <a:srcRect b="0" l="0" r="49591" t="0"/>
          <a:stretch/>
        </p:blipFill>
        <p:spPr>
          <a:xfrm>
            <a:off x="5847025" y="2041450"/>
            <a:ext cx="3204181" cy="1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3"/>
          <p:cNvPicPr preferRelativeResize="0"/>
          <p:nvPr/>
        </p:nvPicPr>
        <p:blipFill rotWithShape="1">
          <a:blip r:embed="rId4">
            <a:alphaModFix/>
          </a:blip>
          <a:srcRect b="34752" l="55464" r="-890" t="26621"/>
          <a:stretch/>
        </p:blipFill>
        <p:spPr>
          <a:xfrm>
            <a:off x="5847025" y="3502800"/>
            <a:ext cx="2887550" cy="5335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3" name="Google Shape;253;p33"/>
          <p:cNvSpPr txBox="1"/>
          <p:nvPr/>
        </p:nvSpPr>
        <p:spPr>
          <a:xfrm>
            <a:off x="5857852" y="4036325"/>
            <a:ext cx="2865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(𝛌 is a hyperparameter)</a:t>
            </a:r>
            <a:endParaRPr sz="12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54" name="Google Shape;254;p33"/>
          <p:cNvSpPr txBox="1"/>
          <p:nvPr/>
        </p:nvSpPr>
        <p:spPr>
          <a:xfrm>
            <a:off x="311700" y="4405625"/>
            <a:ext cx="8739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SMOS</a:t>
            </a:r>
            <a:r>
              <a:rPr b="1" baseline="30000"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</a:t>
            </a:r>
            <a:r>
              <a:rPr b="1"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Precursor </a:t>
            </a:r>
            <a:r>
              <a:rPr b="1" i="1"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</a:t>
            </a:r>
            <a:r>
              <a:rPr b="1"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</a:t>
            </a:r>
            <a:r>
              <a:rPr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is ResNet50 initialized from scratch.</a:t>
            </a:r>
            <a:endParaRPr sz="17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SMOS</a:t>
            </a:r>
            <a:r>
              <a:rPr b="1" baseline="30000"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+</a:t>
            </a:r>
            <a:r>
              <a:rPr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- Precursor </a:t>
            </a:r>
            <a:r>
              <a:rPr b="1" i="1"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</a:t>
            </a:r>
            <a:r>
              <a:rPr b="1"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</a:t>
            </a:r>
            <a:r>
              <a:rPr lang="en" sz="17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is ResNet50 initialized with pre-trained weights from ImageNet1K.</a:t>
            </a:r>
            <a:endParaRPr sz="17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Performances on Benchmarks - The Averages of Leave-One-Out</a:t>
            </a:r>
            <a:endParaRPr/>
          </a:p>
        </p:txBody>
      </p:sp>
      <p:sp>
        <p:nvSpPr>
          <p:cNvPr id="260" name="Google Shape;260;p3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1" name="Google Shape;2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5313" y="1123125"/>
            <a:ext cx="5793377" cy="368874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4"/>
          <p:cNvSpPr txBox="1"/>
          <p:nvPr/>
        </p:nvSpPr>
        <p:spPr>
          <a:xfrm>
            <a:off x="1675425" y="4785225"/>
            <a:ext cx="579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All using ResNet50 as the DG feature extraction backbone </a:t>
            </a:r>
            <a:r>
              <a:rPr b="1" i="1"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</a:t>
            </a: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 Avg. of 3 trials.</a:t>
            </a:r>
            <a:endParaRPr sz="12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Performances on Benchmarks - Individual Abstract Test Domains</a:t>
            </a:r>
            <a:endParaRPr/>
          </a:p>
        </p:txBody>
      </p:sp>
      <p:sp>
        <p:nvSpPr>
          <p:cNvPr id="268" name="Google Shape;268;p35"/>
          <p:cNvSpPr txBox="1"/>
          <p:nvPr>
            <p:ph idx="1" type="body"/>
          </p:nvPr>
        </p:nvSpPr>
        <p:spPr>
          <a:xfrm>
            <a:off x="311700" y="1234075"/>
            <a:ext cx="8520600" cy="38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Abstract-styled domains of multi-style benchmarks, such as Sketch of PACS</a:t>
            </a:r>
            <a:r>
              <a:rPr baseline="30000" lang="en"/>
              <a:t>1</a:t>
            </a:r>
            <a:r>
              <a:rPr lang="en"/>
              <a:t> or Quickdraw of DomainNet</a:t>
            </a:r>
            <a:r>
              <a:rPr baseline="30000" lang="en"/>
              <a:t>8</a:t>
            </a:r>
            <a:r>
              <a:rPr lang="en"/>
              <a:t>, are difficult to generalize to.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5125" y="1993450"/>
            <a:ext cx="4860648" cy="301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6666"/>
              <a:buFont typeface="Arial"/>
              <a:buNone/>
            </a:pPr>
            <a:r>
              <a:rPr lang="en"/>
              <a:t>Performances on Benchmarks - Individual Abstract Test Domains</a:t>
            </a:r>
            <a:endParaRPr/>
          </a:p>
        </p:txBody>
      </p:sp>
      <p:sp>
        <p:nvSpPr>
          <p:cNvPr id="275" name="Google Shape;275;p36"/>
          <p:cNvSpPr txBox="1"/>
          <p:nvPr>
            <p:ph idx="1" type="body"/>
          </p:nvPr>
        </p:nvSpPr>
        <p:spPr>
          <a:xfrm>
            <a:off x="311700" y="1234075"/>
            <a:ext cx="8520600" cy="38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Abstract-styled domains of multi-style benchmarks, such as Sketch of PACS</a:t>
            </a:r>
            <a:r>
              <a:rPr baseline="30000" lang="en"/>
              <a:t>1</a:t>
            </a:r>
            <a:r>
              <a:rPr lang="en"/>
              <a:t> or Quickdraw of DomainNet</a:t>
            </a:r>
            <a:r>
              <a:rPr baseline="30000" lang="en"/>
              <a:t>8</a:t>
            </a:r>
            <a:r>
              <a:rPr lang="en"/>
              <a:t>, are difficult to generalize to.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SMOS is able to achieve particularly large improvements on such abstract-styled test domains while maintaining on-par performances with SOTAs on others.</a:t>
            </a:r>
            <a:endParaRPr/>
          </a:p>
        </p:txBody>
      </p:sp>
      <p:pic>
        <p:nvPicPr>
          <p:cNvPr id="276" name="Google Shape;27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80911"/>
            <a:ext cx="9144003" cy="1647528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6"/>
          <p:cNvSpPr txBox="1"/>
          <p:nvPr/>
        </p:nvSpPr>
        <p:spPr>
          <a:xfrm>
            <a:off x="1675350" y="3728450"/>
            <a:ext cx="579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&lt;Training domains&gt; </a:t>
            </a:r>
            <a:r>
              <a:rPr lang="en" sz="1200">
                <a:solidFill>
                  <a:schemeClr val="dk2"/>
                </a:solidFill>
              </a:rPr>
              <a:t>→</a:t>
            </a: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&lt;Test domain&gt;</a:t>
            </a:r>
            <a:endParaRPr sz="12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SMOS' Improved Generalizability Measured with IDD</a:t>
            </a:r>
            <a:endParaRPr/>
          </a:p>
        </p:txBody>
      </p:sp>
      <p:pic>
        <p:nvPicPr>
          <p:cNvPr id="283" name="Google Shape;283;p37"/>
          <p:cNvPicPr preferRelativeResize="0"/>
          <p:nvPr/>
        </p:nvPicPr>
        <p:blipFill rotWithShape="1">
          <a:blip r:embed="rId3">
            <a:alphaModFix/>
          </a:blip>
          <a:srcRect b="4222" l="28361" r="63490" t="19284"/>
          <a:stretch/>
        </p:blipFill>
        <p:spPr>
          <a:xfrm>
            <a:off x="7649075" y="1320350"/>
            <a:ext cx="745027" cy="130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7"/>
          <p:cNvPicPr preferRelativeResize="0"/>
          <p:nvPr/>
        </p:nvPicPr>
        <p:blipFill rotWithShape="1">
          <a:blip r:embed="rId3">
            <a:alphaModFix/>
          </a:blip>
          <a:srcRect b="4224" l="0" r="87743" t="41890"/>
          <a:stretch/>
        </p:blipFill>
        <p:spPr>
          <a:xfrm>
            <a:off x="6452125" y="1706950"/>
            <a:ext cx="1120748" cy="9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SMOS' Improved Generalizability Measured with IDD</a:t>
            </a:r>
            <a:endParaRPr/>
          </a:p>
        </p:txBody>
      </p:sp>
      <p:sp>
        <p:nvSpPr>
          <p:cNvPr id="290" name="Google Shape;290;p38"/>
          <p:cNvSpPr txBox="1"/>
          <p:nvPr>
            <p:ph idx="1" type="body"/>
          </p:nvPr>
        </p:nvSpPr>
        <p:spPr>
          <a:xfrm>
            <a:off x="6184700" y="2678325"/>
            <a:ext cx="2959200" cy="23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SMOS (with SMD) </a:t>
            </a:r>
            <a:r>
              <a:rPr lang="en"/>
              <a:t>is shown to project extracted features of seen and unseen domains into closer proximity in terms of IDD.</a:t>
            </a:r>
            <a:endParaRPr/>
          </a:p>
        </p:txBody>
      </p:sp>
      <p:pic>
        <p:nvPicPr>
          <p:cNvPr id="291" name="Google Shape;29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34075"/>
            <a:ext cx="5873011" cy="333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8"/>
          <p:cNvSpPr txBox="1"/>
          <p:nvPr/>
        </p:nvSpPr>
        <p:spPr>
          <a:xfrm>
            <a:off x="311700" y="4568875"/>
            <a:ext cx="5960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Test domain (Sketch) vs. Every other training domain in PACS</a:t>
            </a:r>
            <a:endParaRPr sz="16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93" name="Google Shape;293;p38"/>
          <p:cNvPicPr preferRelativeResize="0"/>
          <p:nvPr/>
        </p:nvPicPr>
        <p:blipFill rotWithShape="1">
          <a:blip r:embed="rId4">
            <a:alphaModFix/>
          </a:blip>
          <a:srcRect b="4222" l="28361" r="63490" t="19284"/>
          <a:stretch/>
        </p:blipFill>
        <p:spPr>
          <a:xfrm>
            <a:off x="7649075" y="1320350"/>
            <a:ext cx="745027" cy="130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8"/>
          <p:cNvPicPr preferRelativeResize="0"/>
          <p:nvPr/>
        </p:nvPicPr>
        <p:blipFill rotWithShape="1">
          <a:blip r:embed="rId4">
            <a:alphaModFix/>
          </a:blip>
          <a:srcRect b="4224" l="0" r="87743" t="41890"/>
          <a:stretch/>
        </p:blipFill>
        <p:spPr>
          <a:xfrm>
            <a:off x="6452125" y="1706950"/>
            <a:ext cx="1120748" cy="9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Ablation - Replacing SMD with Substitute Precursor Data in SMOS</a:t>
            </a:r>
            <a:endParaRPr/>
          </a:p>
        </p:txBody>
      </p:sp>
      <p:sp>
        <p:nvSpPr>
          <p:cNvPr id="300" name="Google Shape;300;p39"/>
          <p:cNvSpPr txBox="1"/>
          <p:nvPr>
            <p:ph idx="1" type="body"/>
          </p:nvPr>
        </p:nvSpPr>
        <p:spPr>
          <a:xfrm>
            <a:off x="5036000" y="1159975"/>
            <a:ext cx="3796200" cy="3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Precursor substitutes to SMD: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0150" y="1668749"/>
            <a:ext cx="5535324" cy="2580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9"/>
          <p:cNvSpPr/>
          <p:nvPr/>
        </p:nvSpPr>
        <p:spPr>
          <a:xfrm>
            <a:off x="3237525" y="1500300"/>
            <a:ext cx="2052900" cy="1397700"/>
          </a:xfrm>
          <a:prstGeom prst="frame">
            <a:avLst>
              <a:gd fmla="val 5472" name="adj1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Ablation - Replacing SMD with Substitute Precursor Data in SMOS</a:t>
            </a:r>
            <a:endParaRPr/>
          </a:p>
        </p:txBody>
      </p:sp>
      <p:sp>
        <p:nvSpPr>
          <p:cNvPr id="308" name="Google Shape;308;p40"/>
          <p:cNvSpPr txBox="1"/>
          <p:nvPr>
            <p:ph idx="1" type="body"/>
          </p:nvPr>
        </p:nvSpPr>
        <p:spPr>
          <a:xfrm>
            <a:off x="5036000" y="1159975"/>
            <a:ext cx="3796200" cy="3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Precursor substitutes to SMD: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DomainNet</a:t>
            </a:r>
            <a:r>
              <a:rPr baseline="30000" lang="en"/>
              <a:t>8</a:t>
            </a:r>
            <a:r>
              <a:rPr lang="en"/>
              <a:t> of 300+ </a:t>
            </a:r>
            <a:r>
              <a:rPr i="1" lang="en"/>
              <a:t>object</a:t>
            </a:r>
            <a:r>
              <a:rPr lang="en"/>
              <a:t> classes and 6 stylistic domains.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p40"/>
          <p:cNvPicPr preferRelativeResize="0"/>
          <p:nvPr/>
        </p:nvPicPr>
        <p:blipFill rotWithShape="1">
          <a:blip r:embed="rId3">
            <a:alphaModFix/>
          </a:blip>
          <a:srcRect b="0" l="0" r="62602" t="0"/>
          <a:stretch/>
        </p:blipFill>
        <p:spPr>
          <a:xfrm>
            <a:off x="5152063" y="3291350"/>
            <a:ext cx="1580651" cy="15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0"/>
          <p:cNvSpPr txBox="1"/>
          <p:nvPr/>
        </p:nvSpPr>
        <p:spPr>
          <a:xfrm>
            <a:off x="5077925" y="4769550"/>
            <a:ext cx="173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DomainNet</a:t>
            </a:r>
            <a:endParaRPr sz="12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11" name="Google Shape;311;p40"/>
          <p:cNvSpPr txBox="1"/>
          <p:nvPr/>
        </p:nvSpPr>
        <p:spPr>
          <a:xfrm>
            <a:off x="0" y="4687300"/>
            <a:ext cx="515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8. Moment Matching for Multi-source Domain Adaptation. Peng, et al. ICCV 2019.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Ablation - Replacing SMD with Substitute Precursor Data in SMOS</a:t>
            </a:r>
            <a:endParaRPr/>
          </a:p>
        </p:txBody>
      </p:sp>
      <p:sp>
        <p:nvSpPr>
          <p:cNvPr id="317" name="Google Shape;317;p41"/>
          <p:cNvSpPr txBox="1"/>
          <p:nvPr>
            <p:ph idx="1" type="body"/>
          </p:nvPr>
        </p:nvSpPr>
        <p:spPr>
          <a:xfrm>
            <a:off x="5036000" y="1159975"/>
            <a:ext cx="3796200" cy="3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Precursor substitutes to SMD: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DomainNet</a:t>
            </a:r>
            <a:r>
              <a:rPr baseline="30000" lang="en"/>
              <a:t>8</a:t>
            </a:r>
            <a:r>
              <a:rPr lang="en"/>
              <a:t> of 300+ </a:t>
            </a:r>
            <a:r>
              <a:rPr i="1" lang="en"/>
              <a:t>object</a:t>
            </a:r>
            <a:r>
              <a:rPr lang="en"/>
              <a:t> classes and 6 stylistic domains.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Places365</a:t>
            </a:r>
            <a:r>
              <a:rPr baseline="30000" lang="en"/>
              <a:t>9</a:t>
            </a:r>
            <a:r>
              <a:rPr lang="en"/>
              <a:t> of 365 </a:t>
            </a:r>
            <a:r>
              <a:rPr i="1" lang="en"/>
              <a:t>scene</a:t>
            </a:r>
            <a:r>
              <a:rPr lang="en"/>
              <a:t> classes in one photo-realistic style. </a:t>
            </a:r>
            <a:endParaRPr/>
          </a:p>
        </p:txBody>
      </p:sp>
      <p:pic>
        <p:nvPicPr>
          <p:cNvPr id="318" name="Google Shape;318;p41"/>
          <p:cNvPicPr preferRelativeResize="0"/>
          <p:nvPr/>
        </p:nvPicPr>
        <p:blipFill rotWithShape="1">
          <a:blip r:embed="rId3">
            <a:alphaModFix/>
          </a:blip>
          <a:srcRect b="0" l="0" r="62602" t="0"/>
          <a:stretch/>
        </p:blipFill>
        <p:spPr>
          <a:xfrm>
            <a:off x="5152063" y="3291350"/>
            <a:ext cx="1580651" cy="153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3550" y="3291350"/>
            <a:ext cx="1898761" cy="15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1"/>
          <p:cNvSpPr txBox="1"/>
          <p:nvPr/>
        </p:nvSpPr>
        <p:spPr>
          <a:xfrm>
            <a:off x="5077925" y="4769550"/>
            <a:ext cx="173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DomainNet</a:t>
            </a:r>
            <a:endParaRPr sz="12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21" name="Google Shape;321;p41"/>
          <p:cNvSpPr txBox="1"/>
          <p:nvPr/>
        </p:nvSpPr>
        <p:spPr>
          <a:xfrm>
            <a:off x="7014875" y="4769550"/>
            <a:ext cx="173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Places365</a:t>
            </a:r>
            <a:endParaRPr sz="12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22" name="Google Shape;322;p41"/>
          <p:cNvSpPr txBox="1"/>
          <p:nvPr/>
        </p:nvSpPr>
        <p:spPr>
          <a:xfrm>
            <a:off x="0" y="4687300"/>
            <a:ext cx="515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8. Moment Matching for Multi-source Domain Adaptation. Peng, et al. ICCV 2019.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9. Places: A 10 million Image Database for Scene Recognition. Zhou, et al. PAMI 2017.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Generalization (DG) - The Underlying Task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050" y="980853"/>
            <a:ext cx="6467876" cy="23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11700" y="3557650"/>
            <a:ext cx="8520600" cy="15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domain is NOT accessed during training.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how well a DG model </a:t>
            </a:r>
            <a:r>
              <a:rPr b="1" i="1" lang="en"/>
              <a:t>f</a:t>
            </a:r>
            <a:r>
              <a:rPr lang="en"/>
              <a:t> can generalize onto unseen data distributions.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Minimize the test error on test domain.</a:t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0" y="4805050"/>
            <a:ext cx="914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1. Deeper, broader and artier domain generalization.  Li, et al. ICCV 2017.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-12" y="3311250"/>
            <a:ext cx="914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formalized task of Multi-Source Domain Generalization on stylistic image classification.</a:t>
            </a:r>
            <a:endParaRPr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Ablation - Replacing SMD with Substitute Precursor Data in SMOS</a:t>
            </a:r>
            <a:endParaRPr/>
          </a:p>
        </p:txBody>
      </p:sp>
      <p:sp>
        <p:nvSpPr>
          <p:cNvPr id="328" name="Google Shape;328;p42"/>
          <p:cNvSpPr txBox="1"/>
          <p:nvPr>
            <p:ph idx="1" type="body"/>
          </p:nvPr>
        </p:nvSpPr>
        <p:spPr>
          <a:xfrm>
            <a:off x="5036000" y="1159975"/>
            <a:ext cx="3796200" cy="3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Precursor substitutes to SMD: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DomainNet</a:t>
            </a:r>
            <a:r>
              <a:rPr baseline="30000" lang="en"/>
              <a:t>8</a:t>
            </a:r>
            <a:r>
              <a:rPr lang="en"/>
              <a:t> of more variant </a:t>
            </a:r>
            <a:r>
              <a:rPr i="1" lang="en"/>
              <a:t>object</a:t>
            </a:r>
            <a:r>
              <a:rPr lang="en"/>
              <a:t> classes and stylistic domains than SMD.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Places365</a:t>
            </a:r>
            <a:r>
              <a:rPr baseline="30000" lang="en"/>
              <a:t>9</a:t>
            </a:r>
            <a:r>
              <a:rPr lang="en"/>
              <a:t> of 365 </a:t>
            </a:r>
            <a:r>
              <a:rPr i="1" lang="en"/>
              <a:t>scene</a:t>
            </a:r>
            <a:r>
              <a:rPr lang="en"/>
              <a:t> classes in one photo-realistic style. </a:t>
            </a:r>
            <a:endParaRPr/>
          </a:p>
        </p:txBody>
      </p:sp>
      <p:pic>
        <p:nvPicPr>
          <p:cNvPr id="329" name="Google Shape;32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34075"/>
            <a:ext cx="4558198" cy="3009113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2"/>
          <p:cNvSpPr txBox="1"/>
          <p:nvPr/>
        </p:nvSpPr>
        <p:spPr>
          <a:xfrm>
            <a:off x="110850" y="4153950"/>
            <a:ext cx="495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Substitute precursor data all downsampled to the same size of SMD (82k). Average of 3 trials. </a:t>
            </a:r>
            <a:endParaRPr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31" name="Google Shape;331;p42"/>
          <p:cNvPicPr preferRelativeResize="0"/>
          <p:nvPr/>
        </p:nvPicPr>
        <p:blipFill rotWithShape="1">
          <a:blip r:embed="rId4">
            <a:alphaModFix/>
          </a:blip>
          <a:srcRect b="0" l="0" r="62602" t="0"/>
          <a:stretch/>
        </p:blipFill>
        <p:spPr>
          <a:xfrm>
            <a:off x="5152063" y="3291350"/>
            <a:ext cx="1580651" cy="153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33550" y="3291350"/>
            <a:ext cx="1898761" cy="15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2"/>
          <p:cNvSpPr txBox="1"/>
          <p:nvPr/>
        </p:nvSpPr>
        <p:spPr>
          <a:xfrm>
            <a:off x="5077925" y="4769550"/>
            <a:ext cx="173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DomainNet</a:t>
            </a:r>
            <a:endParaRPr sz="12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34" name="Google Shape;334;p42"/>
          <p:cNvSpPr txBox="1"/>
          <p:nvPr/>
        </p:nvSpPr>
        <p:spPr>
          <a:xfrm>
            <a:off x="7014875" y="4769550"/>
            <a:ext cx="173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Places365</a:t>
            </a:r>
            <a:endParaRPr sz="12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35" name="Google Shape;335;p42"/>
          <p:cNvSpPr txBox="1"/>
          <p:nvPr/>
        </p:nvSpPr>
        <p:spPr>
          <a:xfrm>
            <a:off x="0" y="4687300"/>
            <a:ext cx="5152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8. Moment Matching for Multi-source Domain Adaptation. Peng, et al. ICCV 2019.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9. Places: A 10 million Image Database for Scene Recognition. Zhou, et al. PAMI 2017.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Work - A 3-part Paradigm</a:t>
            </a:r>
            <a:endParaRPr/>
          </a:p>
        </p:txBody>
      </p:sp>
      <p:sp>
        <p:nvSpPr>
          <p:cNvPr id="341" name="Google Shape;341;p43"/>
          <p:cNvSpPr txBox="1"/>
          <p:nvPr>
            <p:ph idx="1" type="body"/>
          </p:nvPr>
        </p:nvSpPr>
        <p:spPr>
          <a:xfrm>
            <a:off x="311700" y="2665325"/>
            <a:ext cx="8520600" cy="24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>
                <a:highlight>
                  <a:srgbClr val="F4CCCC"/>
                </a:highlight>
              </a:rPr>
              <a:t>The Measures</a:t>
            </a:r>
            <a:r>
              <a:rPr lang="en"/>
              <a:t> - Two quantitative measures </a:t>
            </a:r>
            <a:r>
              <a:rPr b="1" lang="en"/>
              <a:t>ICV and IDD</a:t>
            </a:r>
            <a:r>
              <a:rPr lang="en"/>
              <a:t> that evaluate the shifts of domains in multiple popular DG benchmarks.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>
                <a:highlight>
                  <a:srgbClr val="FFF2CC"/>
                </a:highlight>
              </a:rPr>
              <a:t>The Dataset</a:t>
            </a:r>
            <a:r>
              <a:rPr lang="en"/>
              <a:t> - </a:t>
            </a:r>
            <a:r>
              <a:rPr b="1" lang="en"/>
              <a:t>SuperMarioDomains (SMD)</a:t>
            </a:r>
            <a:r>
              <a:rPr lang="en"/>
              <a:t>, a multi-domain image collection of unique styles out of scenes in video game graphics.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>
                <a:highlight>
                  <a:srgbClr val="C9DAF8"/>
                </a:highlight>
              </a:rPr>
              <a:t>The DG Method</a:t>
            </a:r>
            <a:r>
              <a:rPr lang="en"/>
              <a:t> - </a:t>
            </a:r>
            <a:r>
              <a:rPr b="1" lang="en"/>
              <a:t>SMOS</a:t>
            </a:r>
            <a:r>
              <a:rPr lang="en"/>
              <a:t>, which uses SMD to obtain a precursor model that grounds the training of DG. Achieves top performances on multiple DG benchmarks.</a:t>
            </a:r>
            <a:endParaRPr/>
          </a:p>
        </p:txBody>
      </p:sp>
      <p:sp>
        <p:nvSpPr>
          <p:cNvPr id="342" name="Google Shape;342;p43"/>
          <p:cNvSpPr txBox="1"/>
          <p:nvPr/>
        </p:nvSpPr>
        <p:spPr>
          <a:xfrm>
            <a:off x="661800" y="1219875"/>
            <a:ext cx="7820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dk2"/>
                </a:solidFill>
                <a:highlight>
                  <a:srgbClr val="C9DAF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Grounding Stylistic Domain Generalization</a:t>
            </a:r>
            <a:r>
              <a:rPr b="1"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en" sz="24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with </a:t>
            </a:r>
            <a:r>
              <a:rPr b="1" lang="en" sz="2400">
                <a:solidFill>
                  <a:schemeClr val="dk2"/>
                </a:solidFill>
                <a:highlight>
                  <a:srgbClr val="F4CCCC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Quantitative Domain Shift Measures</a:t>
            </a:r>
            <a:r>
              <a:rPr b="1" lang="en" sz="24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and </a:t>
            </a:r>
            <a:r>
              <a:rPr b="1" lang="en" sz="2400">
                <a:solidFill>
                  <a:schemeClr val="dk2"/>
                </a:solidFill>
                <a:highlight>
                  <a:srgbClr val="FFF2CC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Synthetic Scene Images</a:t>
            </a:r>
            <a:endParaRPr sz="1800">
              <a:solidFill>
                <a:schemeClr val="dk2"/>
              </a:solidFill>
              <a:highlight>
                <a:srgbClr val="FFF2CC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4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pic>
        <p:nvPicPr>
          <p:cNvPr id="348" name="Google Shape;348;p44"/>
          <p:cNvPicPr preferRelativeResize="0"/>
          <p:nvPr/>
        </p:nvPicPr>
        <p:blipFill rotWithShape="1">
          <a:blip r:embed="rId3">
            <a:alphaModFix/>
          </a:blip>
          <a:srcRect b="19594" l="0" r="0" t="0"/>
          <a:stretch/>
        </p:blipFill>
        <p:spPr>
          <a:xfrm>
            <a:off x="7131375" y="1464173"/>
            <a:ext cx="1592849" cy="1629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4"/>
          <p:cNvPicPr preferRelativeResize="0"/>
          <p:nvPr/>
        </p:nvPicPr>
        <p:blipFill rotWithShape="1">
          <a:blip r:embed="rId4">
            <a:alphaModFix/>
          </a:blip>
          <a:srcRect b="19594" l="0" r="0" t="0"/>
          <a:stretch/>
        </p:blipFill>
        <p:spPr>
          <a:xfrm>
            <a:off x="411375" y="1464173"/>
            <a:ext cx="1592849" cy="1629102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4"/>
          <p:cNvSpPr txBox="1"/>
          <p:nvPr/>
        </p:nvSpPr>
        <p:spPr>
          <a:xfrm>
            <a:off x="411450" y="3027450"/>
            <a:ext cx="1592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arxiv.org/abs/2405.15961</a:t>
            </a:r>
            <a:r>
              <a:rPr b="1" lang="en" sz="11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b="1" sz="11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51" name="Google Shape;351;p44"/>
          <p:cNvSpPr txBox="1"/>
          <p:nvPr/>
        </p:nvSpPr>
        <p:spPr>
          <a:xfrm>
            <a:off x="7131450" y="3027450"/>
            <a:ext cx="1592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github.com/fpsluozi/SMD-SMOS</a:t>
            </a:r>
            <a:r>
              <a:rPr b="1" lang="en" sz="11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b="1" sz="11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52" name="Google Shape;352;p44"/>
          <p:cNvSpPr txBox="1"/>
          <p:nvPr>
            <p:ph idx="1" type="subTitle"/>
          </p:nvPr>
        </p:nvSpPr>
        <p:spPr>
          <a:xfrm>
            <a:off x="325375" y="3550650"/>
            <a:ext cx="5517900" cy="13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CC0000"/>
                </a:highlight>
              </a:rPr>
              <a:t>Yiran Luo</a:t>
            </a:r>
            <a:r>
              <a:rPr baseline="30000" lang="en">
                <a:highlight>
                  <a:srgbClr val="CC0000"/>
                </a:highlight>
              </a:rPr>
              <a:t>ASU</a:t>
            </a:r>
            <a:r>
              <a:rPr lang="en"/>
              <a:t>, Joshua Feinglass</a:t>
            </a:r>
            <a:r>
              <a:rPr baseline="30000" lang="en"/>
              <a:t>ASU</a:t>
            </a:r>
            <a:r>
              <a:rPr lang="en"/>
              <a:t>, Tejas Gokhale</a:t>
            </a:r>
            <a:r>
              <a:rPr baseline="30000" lang="en"/>
              <a:t>UMBC</a:t>
            </a:r>
            <a:r>
              <a:rPr lang="en"/>
              <a:t>, Kuan-Cheng Lee</a:t>
            </a:r>
            <a:r>
              <a:rPr baseline="30000" lang="en"/>
              <a:t>ASU</a:t>
            </a:r>
            <a:r>
              <a:rPr lang="en"/>
              <a:t>, Chitta Baral</a:t>
            </a:r>
            <a:r>
              <a:rPr baseline="30000" lang="en"/>
              <a:t>ASU</a:t>
            </a:r>
            <a:r>
              <a:rPr lang="en"/>
              <a:t>, Yezhou Yang</a:t>
            </a:r>
            <a:r>
              <a:rPr baseline="30000" lang="en"/>
              <a:t>ASU</a:t>
            </a:r>
            <a:endParaRPr baseline="3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CC0000"/>
                </a:highlight>
                <a:uFill>
                  <a:noFill/>
                </a:uFill>
                <a:hlinkClick r:id="rId7"/>
              </a:rPr>
              <a:t>yluo97@asu.edu</a:t>
            </a:r>
            <a:endParaRPr>
              <a:highlight>
                <a:srgbClr val="CC0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3rd VDU Workshop @ CVPR 2024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358" name="Google Shape;358;p45"/>
          <p:cNvSpPr txBox="1"/>
          <p:nvPr>
            <p:ph idx="1" type="body"/>
          </p:nvPr>
        </p:nvSpPr>
        <p:spPr>
          <a:xfrm>
            <a:off x="311700" y="1234075"/>
            <a:ext cx="8520600" cy="38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authors acknowledge Research Computing at Arizona State University for providing HPC resources and support for this work. This work was supported by NSF RI grants #1750082 and #2132724.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release of the SMD dataset will abide </a:t>
            </a:r>
            <a:r>
              <a:rPr i="1" lang="en"/>
              <a:t>Nintendo Game Content Guidelines for Online Video &amp; Image Sharing Platforms (Updated 10/24/2023) </a:t>
            </a:r>
            <a:r>
              <a:rPr i="1" lang="en" u="sng">
                <a:solidFill>
                  <a:schemeClr val="hlink"/>
                </a:solidFill>
                <a:hlinkClick r:id="rId3"/>
              </a:rPr>
              <a:t>https://www.nintendo.co.jp/networkservice_guideline/en/index.html</a:t>
            </a:r>
            <a:r>
              <a:rPr i="1" lang="en"/>
              <a:t> </a:t>
            </a:r>
            <a:r>
              <a:rPr lang="en"/>
              <a:t>under the Open Database License (ODbL).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Additional </a:t>
            </a:r>
            <a:r>
              <a:rPr lang="en"/>
              <a:t>gratitude</a:t>
            </a:r>
            <a:r>
              <a:rPr lang="en"/>
              <a:t> to Michael Saxon of UCSB and Agneet Chatterjee of ASU for their support.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Methodology in DG</a:t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0" y="4687300"/>
            <a:ext cx="914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2. 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Deep residual learning for image recognition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  He, et al. CVPR 2016.    3. ImageNet: A large-scale Hierarchical Image Database. 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Deng, et al. 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CVPR 2009.   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4. </a:t>
            </a: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Reducing domain gap by reducing style bias. Nam, et al. CVPR 2021.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Methodology in DG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Using feature extracting backbones with pre-trained weights from vast image collections, e.g., ResNet-50</a:t>
            </a:r>
            <a:r>
              <a:rPr baseline="30000" lang="en"/>
              <a:t>2</a:t>
            </a:r>
            <a:r>
              <a:rPr lang="en"/>
              <a:t> pre-trained with ImageNet1K</a:t>
            </a:r>
            <a:r>
              <a:rPr baseline="30000" lang="en"/>
              <a:t>3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0" y="4687300"/>
            <a:ext cx="914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2.  Deep residual learning for image recognition.  He, et al. CVPR 2016.    3. ImageNet: A large-scale Hierarchical Image Database. Deng, et al. CVPR 2009.   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4. Reducing domain gap by reducing style bias. Nam, et al. CVPR 2021.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800" y="2688975"/>
            <a:ext cx="1545699" cy="15456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854899" y="4234675"/>
            <a:ext cx="1545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Samples from ImageNet1K</a:t>
            </a:r>
            <a:r>
              <a:rPr baseline="30000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  <a:endParaRPr baseline="30000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Methodology in DG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Using feature extracting backbones with pre-trained weights from vast image collections, e.g., ResNet-50</a:t>
            </a:r>
            <a:r>
              <a:rPr baseline="30000" lang="en"/>
              <a:t>2</a:t>
            </a:r>
            <a:r>
              <a:rPr lang="en"/>
              <a:t> pre-trained with ImageNet1K</a:t>
            </a:r>
            <a:r>
              <a:rPr baseline="30000" lang="en"/>
              <a:t>3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Reducing distances among stylistic domains, and extracting domain-invariant features, e.g. SagNet</a:t>
            </a:r>
            <a:r>
              <a:rPr baseline="30000" lang="en"/>
              <a:t>4</a:t>
            </a:r>
            <a:r>
              <a:rPr lang="en"/>
              <a:t>, etc.</a:t>
            </a:r>
            <a:endParaRPr/>
          </a:p>
        </p:txBody>
      </p:sp>
      <p:sp>
        <p:nvSpPr>
          <p:cNvPr id="105" name="Google Shape;105;p18"/>
          <p:cNvSpPr txBox="1"/>
          <p:nvPr/>
        </p:nvSpPr>
        <p:spPr>
          <a:xfrm>
            <a:off x="0" y="4687300"/>
            <a:ext cx="914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2.  Deep residual learning for image recognition.  He, et al. CVPR 2016.    3. ImageNet: A large-scale Hierarchical Image Database. Deng, et al. CVPR 2009.   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4. Reducing domain gap by reducing style bias. Nam, et al. CVPR 2021.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800" y="2688975"/>
            <a:ext cx="1545699" cy="15456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854899" y="4234675"/>
            <a:ext cx="1545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Samples from ImageNet1K</a:t>
            </a:r>
            <a:r>
              <a:rPr baseline="30000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  <a:endParaRPr baseline="30000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4618" y="2688976"/>
            <a:ext cx="3685207" cy="15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/>
        </p:nvSpPr>
        <p:spPr>
          <a:xfrm>
            <a:off x="5669549" y="4234675"/>
            <a:ext cx="1545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Pipeline of SagNet</a:t>
            </a:r>
            <a:r>
              <a:rPr baseline="30000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</a:t>
            </a:r>
            <a:endParaRPr baseline="30000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Methodology in DG - Risks for Inflated Performance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Pre-trained weights are </a:t>
            </a:r>
            <a:r>
              <a:rPr b="1" lang="en"/>
              <a:t>pre-biased</a:t>
            </a:r>
            <a:r>
              <a:rPr lang="en"/>
              <a:t>, e.g. ImageNet1K is dominated by photo-realistic images</a:t>
            </a:r>
            <a:r>
              <a:rPr baseline="30000" lang="en"/>
              <a:t>5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UcPeriod"/>
            </a:pPr>
            <a:r>
              <a:rPr lang="en"/>
              <a:t>Domain distances are commonly minimalized in a </a:t>
            </a:r>
            <a:r>
              <a:rPr i="1" lang="en"/>
              <a:t>qualitative</a:t>
            </a:r>
            <a:r>
              <a:rPr lang="en"/>
              <a:t> way, </a:t>
            </a:r>
            <a:r>
              <a:rPr b="1" lang="en"/>
              <a:t>without quantitative understanding of specific domain </a:t>
            </a:r>
            <a:r>
              <a:rPr b="1" lang="en"/>
              <a:t>differences</a:t>
            </a:r>
            <a:r>
              <a:rPr baseline="30000" lang="en"/>
              <a:t>6</a:t>
            </a:r>
            <a:r>
              <a:rPr lang="en"/>
              <a:t>. </a:t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0" y="4687300"/>
            <a:ext cx="914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5. Simple: Specialized Model-sample Matching for Domain Generalization. Li, et al. ICLR 2022.    6. Domain Generalization by Mutual-information Regularization with Pre-trained Models. Cha, et al. ECCV 2022.</a:t>
            </a:r>
            <a:endParaRPr i="1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800" y="2688975"/>
            <a:ext cx="1545699" cy="1545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854899" y="4234675"/>
            <a:ext cx="1545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Samples from ImageNet1K</a:t>
            </a:r>
            <a:r>
              <a:rPr baseline="30000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  <a:endParaRPr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4618" y="2688976"/>
            <a:ext cx="3685207" cy="15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/>
        </p:nvSpPr>
        <p:spPr>
          <a:xfrm>
            <a:off x="5669549" y="4234675"/>
            <a:ext cx="1545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Pipeline of SagNet</a:t>
            </a:r>
            <a:r>
              <a:rPr baseline="30000"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</a:t>
            </a:r>
            <a:endParaRPr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Work - A 3-part Paradigm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311700" y="2665325"/>
            <a:ext cx="8520600" cy="24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>
                <a:highlight>
                  <a:srgbClr val="F4CCCC"/>
                </a:highlight>
              </a:rPr>
              <a:t>The Measures</a:t>
            </a:r>
            <a:r>
              <a:rPr lang="en"/>
              <a:t> - Two quantitative measures </a:t>
            </a:r>
            <a:r>
              <a:rPr b="1" lang="en"/>
              <a:t>ICV and IDD</a:t>
            </a:r>
            <a:r>
              <a:rPr lang="en"/>
              <a:t> that evaluate the shifts of domains in multiple popular DG benchmarks.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>
                <a:highlight>
                  <a:srgbClr val="FFF2CC"/>
                </a:highlight>
              </a:rPr>
              <a:t>The Dataset</a:t>
            </a:r>
            <a:r>
              <a:rPr lang="en"/>
              <a:t> - </a:t>
            </a:r>
            <a:r>
              <a:rPr b="1" lang="en"/>
              <a:t>SuperMarioDomains (SMD)</a:t>
            </a:r>
            <a:r>
              <a:rPr lang="en"/>
              <a:t>, a multi-domain image collection of unique styles out of scenes in video game graphics.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>
                <a:highlight>
                  <a:srgbClr val="C9DAF8"/>
                </a:highlight>
              </a:rPr>
              <a:t>The DG Method</a:t>
            </a:r>
            <a:r>
              <a:rPr lang="en"/>
              <a:t> - </a:t>
            </a:r>
            <a:r>
              <a:rPr b="1" lang="en"/>
              <a:t>SMOS</a:t>
            </a:r>
            <a:r>
              <a:rPr lang="en"/>
              <a:t>, which uses SMD to obtain a precursor model that grounds the training of DG. Achieves top performances on multiple DG benchmarks.</a:t>
            </a:r>
            <a:endParaRPr/>
          </a:p>
        </p:txBody>
      </p:sp>
      <p:sp>
        <p:nvSpPr>
          <p:cNvPr id="127" name="Google Shape;127;p20"/>
          <p:cNvSpPr txBox="1"/>
          <p:nvPr/>
        </p:nvSpPr>
        <p:spPr>
          <a:xfrm>
            <a:off x="661800" y="1219875"/>
            <a:ext cx="7820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dk2"/>
                </a:solidFill>
                <a:highlight>
                  <a:srgbClr val="C9DAF8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Grounding Stylistic Domain Generalization</a:t>
            </a:r>
            <a:r>
              <a:rPr b="1"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en" sz="24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with </a:t>
            </a:r>
            <a:r>
              <a:rPr b="1" lang="en" sz="2400">
                <a:solidFill>
                  <a:schemeClr val="dk2"/>
                </a:solidFill>
                <a:highlight>
                  <a:srgbClr val="F4CCCC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Quantitative Domain Shift Measures</a:t>
            </a:r>
            <a:r>
              <a:rPr b="1" lang="en" sz="24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and </a:t>
            </a:r>
            <a:r>
              <a:rPr b="1" lang="en" sz="2400">
                <a:solidFill>
                  <a:schemeClr val="dk2"/>
                </a:solidFill>
                <a:highlight>
                  <a:srgbClr val="FFF2CC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Synthetic Scene Images</a:t>
            </a:r>
            <a:endParaRPr sz="1800">
              <a:solidFill>
                <a:schemeClr val="dk2"/>
              </a:solidFill>
              <a:highlight>
                <a:srgbClr val="FFF2CC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4CCCC"/>
                </a:highlight>
              </a:rPr>
              <a:t>Part 1.</a:t>
            </a:r>
            <a:r>
              <a:rPr lang="en"/>
              <a:t> The Quantitative Measures of Domain Shifts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